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4"/>
  </p:notesMasterIdLst>
  <p:sldIdLst>
    <p:sldId id="256" r:id="rId2"/>
    <p:sldId id="260" r:id="rId3"/>
    <p:sldId id="262" r:id="rId4"/>
    <p:sldId id="269" r:id="rId5"/>
    <p:sldId id="266" r:id="rId6"/>
    <p:sldId id="265" r:id="rId7"/>
    <p:sldId id="264" r:id="rId8"/>
    <p:sldId id="267" r:id="rId9"/>
    <p:sldId id="268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58" d="100"/>
          <a:sy n="58" d="100"/>
        </p:scale>
        <p:origin x="77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9EBC9B-45EE-4B34-812A-66F844E7598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accent1_2" csCatId="accent1" phldr="1"/>
      <dgm:spPr/>
      <dgm:t>
        <a:bodyPr/>
        <a:lstStyle/>
        <a:p>
          <a:endParaRPr lang="en-US"/>
        </a:p>
      </dgm:t>
    </dgm:pt>
    <dgm:pt modelId="{E08DAE01-9F99-45D8-8BBD-F419192F2A0C}">
      <dgm:prSet custT="1"/>
      <dgm:spPr/>
      <dgm:t>
        <a:bodyPr/>
        <a:lstStyle/>
        <a:p>
          <a:r>
            <a:rPr lang="en-US" sz="1400" dirty="0"/>
            <a:t>Four key theoretical constructs   (perceived susceptibility, perceived seriousness, self-efficacy, and cues to action) </a:t>
          </a:r>
        </a:p>
      </dgm:t>
    </dgm:pt>
    <dgm:pt modelId="{293A87D7-22BB-46E6-BB2E-87DC2286C4A0}" type="parTrans" cxnId="{B71A590F-E0EA-4C4F-B824-FE3D71D89331}">
      <dgm:prSet/>
      <dgm:spPr/>
      <dgm:t>
        <a:bodyPr/>
        <a:lstStyle/>
        <a:p>
          <a:endParaRPr lang="en-US"/>
        </a:p>
      </dgm:t>
    </dgm:pt>
    <dgm:pt modelId="{8812A1B9-55E1-4725-887B-60531D9E684A}" type="sibTrans" cxnId="{B71A590F-E0EA-4C4F-B824-FE3D71D89331}">
      <dgm:prSet/>
      <dgm:spPr/>
      <dgm:t>
        <a:bodyPr/>
        <a:lstStyle/>
        <a:p>
          <a:endParaRPr lang="en-US"/>
        </a:p>
      </dgm:t>
    </dgm:pt>
    <dgm:pt modelId="{264B97A5-5773-46FC-8A6E-5ADE01B96727}">
      <dgm:prSet custT="1"/>
      <dgm:spPr/>
      <dgm:t>
        <a:bodyPr/>
        <a:lstStyle/>
        <a:p>
          <a:r>
            <a:rPr lang="en-US" sz="1400" dirty="0"/>
            <a:t>Generally, African Americans found it beneficial to receive text messages checking if they ate healthy/exercised.</a:t>
          </a:r>
        </a:p>
      </dgm:t>
    </dgm:pt>
    <dgm:pt modelId="{73A1F332-400C-4F54-A4A9-8E72C393F276}" type="parTrans" cxnId="{EF821106-1191-4DC4-A42E-FC53BCAD4B2C}">
      <dgm:prSet/>
      <dgm:spPr/>
      <dgm:t>
        <a:bodyPr/>
        <a:lstStyle/>
        <a:p>
          <a:endParaRPr lang="en-US"/>
        </a:p>
      </dgm:t>
    </dgm:pt>
    <dgm:pt modelId="{007F9E98-35F9-4F26-95DE-BFE78C4950F6}" type="sibTrans" cxnId="{EF821106-1191-4DC4-A42E-FC53BCAD4B2C}">
      <dgm:prSet/>
      <dgm:spPr/>
      <dgm:t>
        <a:bodyPr/>
        <a:lstStyle/>
        <a:p>
          <a:endParaRPr lang="en-US"/>
        </a:p>
      </dgm:t>
    </dgm:pt>
    <dgm:pt modelId="{B82F16C1-16DF-4664-9483-F84D2D8F91D9}">
      <dgm:prSet custT="1"/>
      <dgm:spPr/>
      <dgm:t>
        <a:bodyPr/>
        <a:lstStyle/>
        <a:p>
          <a:r>
            <a:rPr lang="en-US" sz="1400" dirty="0"/>
            <a:t>Lile Mistry's study in 2015, there’s an abundance amount of evidence that supports the notion that texting has a major impact on people that want to engage in exercise during their workday.</a:t>
          </a:r>
        </a:p>
      </dgm:t>
    </dgm:pt>
    <dgm:pt modelId="{78D858E8-0909-4CD7-B1FB-16756851CD49}" type="parTrans" cxnId="{F5B229BC-E6A5-4C23-8BCA-7322E038B283}">
      <dgm:prSet/>
      <dgm:spPr/>
      <dgm:t>
        <a:bodyPr/>
        <a:lstStyle/>
        <a:p>
          <a:endParaRPr lang="en-US"/>
        </a:p>
      </dgm:t>
    </dgm:pt>
    <dgm:pt modelId="{9B279AAC-A47A-4023-84D5-AF8E61FB0142}" type="sibTrans" cxnId="{F5B229BC-E6A5-4C23-8BCA-7322E038B283}">
      <dgm:prSet/>
      <dgm:spPr/>
      <dgm:t>
        <a:bodyPr/>
        <a:lstStyle/>
        <a:p>
          <a:endParaRPr lang="en-US"/>
        </a:p>
      </dgm:t>
    </dgm:pt>
    <dgm:pt modelId="{1ED7795A-8157-4CE3-94D0-E124F8179EAE}">
      <dgm:prSet/>
      <dgm:spPr/>
      <dgm:t>
        <a:bodyPr/>
        <a:lstStyle/>
        <a:p>
          <a:r>
            <a:rPr lang="en-US" dirty="0"/>
            <a:t>Aspirations like traveling the world, playing with grandchildren.</a:t>
          </a:r>
        </a:p>
      </dgm:t>
    </dgm:pt>
    <dgm:pt modelId="{A4496841-0AFA-4492-B19B-72D4D16E18C6}" type="parTrans" cxnId="{8BC9EDF1-DC7B-4F74-840F-EE0AD1ECA53D}">
      <dgm:prSet/>
      <dgm:spPr/>
      <dgm:t>
        <a:bodyPr/>
        <a:lstStyle/>
        <a:p>
          <a:endParaRPr lang="en-US"/>
        </a:p>
      </dgm:t>
    </dgm:pt>
    <dgm:pt modelId="{61ABB103-783C-48F2-9DBF-0A2DBC4D124D}" type="sibTrans" cxnId="{8BC9EDF1-DC7B-4F74-840F-EE0AD1ECA53D}">
      <dgm:prSet/>
      <dgm:spPr/>
      <dgm:t>
        <a:bodyPr/>
        <a:lstStyle/>
        <a:p>
          <a:endParaRPr lang="en-US"/>
        </a:p>
      </dgm:t>
    </dgm:pt>
    <dgm:pt modelId="{CBAEF3C6-83B8-44AE-9666-DE24F0F8D59A}">
      <dgm:prSet/>
      <dgm:spPr/>
      <dgm:t>
        <a:bodyPr/>
        <a:lstStyle/>
        <a:p>
          <a:r>
            <a:rPr lang="en-US" dirty="0"/>
            <a:t>African American men feel that being obese can affect their financial status.</a:t>
          </a:r>
        </a:p>
      </dgm:t>
    </dgm:pt>
    <dgm:pt modelId="{7870FE45-74AF-4F2B-BC74-73917FA46C5F}" type="parTrans" cxnId="{B1853EFC-1922-4145-980E-8DE189A3C203}">
      <dgm:prSet/>
      <dgm:spPr/>
      <dgm:t>
        <a:bodyPr/>
        <a:lstStyle/>
        <a:p>
          <a:endParaRPr lang="en-US"/>
        </a:p>
      </dgm:t>
    </dgm:pt>
    <dgm:pt modelId="{60E8D8D0-B1B1-41DA-8443-227A405B702E}" type="sibTrans" cxnId="{B1853EFC-1922-4145-980E-8DE189A3C203}">
      <dgm:prSet/>
      <dgm:spPr/>
      <dgm:t>
        <a:bodyPr/>
        <a:lstStyle/>
        <a:p>
          <a:endParaRPr lang="en-US"/>
        </a:p>
      </dgm:t>
    </dgm:pt>
    <dgm:pt modelId="{DAD2E49D-FF8C-4C9D-96D9-21E83A74732A}" type="pres">
      <dgm:prSet presAssocID="{779EBC9B-45EE-4B34-812A-66F844E7598A}" presName="root" presStyleCnt="0">
        <dgm:presLayoutVars>
          <dgm:dir/>
          <dgm:resizeHandles val="exact"/>
        </dgm:presLayoutVars>
      </dgm:prSet>
      <dgm:spPr/>
    </dgm:pt>
    <dgm:pt modelId="{CF745873-1901-4D23-900B-FDDC99FB0BD0}" type="pres">
      <dgm:prSet presAssocID="{779EBC9B-45EE-4B34-812A-66F844E7598A}" presName="container" presStyleCnt="0">
        <dgm:presLayoutVars>
          <dgm:dir/>
          <dgm:resizeHandles val="exact"/>
        </dgm:presLayoutVars>
      </dgm:prSet>
      <dgm:spPr/>
    </dgm:pt>
    <dgm:pt modelId="{745AD168-D9EA-4529-9F8E-FE45954AC73A}" type="pres">
      <dgm:prSet presAssocID="{E08DAE01-9F99-45D8-8BBD-F419192F2A0C}" presName="compNode" presStyleCnt="0"/>
      <dgm:spPr/>
    </dgm:pt>
    <dgm:pt modelId="{E6BCE75E-9EC7-4A43-B853-783F9C2D3FFF}" type="pres">
      <dgm:prSet presAssocID="{E08DAE01-9F99-45D8-8BBD-F419192F2A0C}" presName="iconBgRect" presStyleLbl="bgShp" presStyleIdx="0" presStyleCnt="5"/>
      <dgm:spPr/>
    </dgm:pt>
    <dgm:pt modelId="{51C11CDA-DA2F-4443-82AC-F8B89C5C40A5}" type="pres">
      <dgm:prSet presAssocID="{E08DAE01-9F99-45D8-8BBD-F419192F2A0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D38314C7-EA67-43EE-A341-FFF079B9E0DC}" type="pres">
      <dgm:prSet presAssocID="{E08DAE01-9F99-45D8-8BBD-F419192F2A0C}" presName="spaceRect" presStyleCnt="0"/>
      <dgm:spPr/>
    </dgm:pt>
    <dgm:pt modelId="{38C8C802-1844-4D2B-8BDC-357DA0253AA9}" type="pres">
      <dgm:prSet presAssocID="{E08DAE01-9F99-45D8-8BBD-F419192F2A0C}" presName="textRect" presStyleLbl="revTx" presStyleIdx="0" presStyleCnt="5">
        <dgm:presLayoutVars>
          <dgm:chMax val="1"/>
          <dgm:chPref val="1"/>
        </dgm:presLayoutVars>
      </dgm:prSet>
      <dgm:spPr/>
    </dgm:pt>
    <dgm:pt modelId="{6D2F84D9-29D8-4761-9633-5347ACFC3CDC}" type="pres">
      <dgm:prSet presAssocID="{8812A1B9-55E1-4725-887B-60531D9E684A}" presName="sibTrans" presStyleLbl="sibTrans2D1" presStyleIdx="0" presStyleCnt="0"/>
      <dgm:spPr/>
    </dgm:pt>
    <dgm:pt modelId="{E9E80BA6-A89D-42FA-91B8-3F91421C062B}" type="pres">
      <dgm:prSet presAssocID="{264B97A5-5773-46FC-8A6E-5ADE01B96727}" presName="compNode" presStyleCnt="0"/>
      <dgm:spPr/>
    </dgm:pt>
    <dgm:pt modelId="{DE68855D-FB7D-4C74-9834-D8FED1929CE1}" type="pres">
      <dgm:prSet presAssocID="{264B97A5-5773-46FC-8A6E-5ADE01B96727}" presName="iconBgRect" presStyleLbl="bgShp" presStyleIdx="1" presStyleCnt="5"/>
      <dgm:spPr/>
    </dgm:pt>
    <dgm:pt modelId="{A70CA519-95BA-4170-AAC5-43868000C2EE}" type="pres">
      <dgm:prSet presAssocID="{264B97A5-5773-46FC-8A6E-5ADE01B9672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0FE6D8E4-4E51-44EB-89B8-CCC6EC87D3CD}" type="pres">
      <dgm:prSet presAssocID="{264B97A5-5773-46FC-8A6E-5ADE01B96727}" presName="spaceRect" presStyleCnt="0"/>
      <dgm:spPr/>
    </dgm:pt>
    <dgm:pt modelId="{70A20915-2091-4891-B2CE-AFAA04150799}" type="pres">
      <dgm:prSet presAssocID="{264B97A5-5773-46FC-8A6E-5ADE01B96727}" presName="textRect" presStyleLbl="revTx" presStyleIdx="1" presStyleCnt="5">
        <dgm:presLayoutVars>
          <dgm:chMax val="1"/>
          <dgm:chPref val="1"/>
        </dgm:presLayoutVars>
      </dgm:prSet>
      <dgm:spPr/>
    </dgm:pt>
    <dgm:pt modelId="{375E677A-38DA-4C15-8047-B169DCA7A81F}" type="pres">
      <dgm:prSet presAssocID="{007F9E98-35F9-4F26-95DE-BFE78C4950F6}" presName="sibTrans" presStyleLbl="sibTrans2D1" presStyleIdx="0" presStyleCnt="0"/>
      <dgm:spPr/>
    </dgm:pt>
    <dgm:pt modelId="{9B4631FB-0D69-434D-8C94-9D70D98AA9A5}" type="pres">
      <dgm:prSet presAssocID="{B82F16C1-16DF-4664-9483-F84D2D8F91D9}" presName="compNode" presStyleCnt="0"/>
      <dgm:spPr/>
    </dgm:pt>
    <dgm:pt modelId="{DC9AF413-C29E-4B66-B021-1B8F6F793220}" type="pres">
      <dgm:prSet presAssocID="{B82F16C1-16DF-4664-9483-F84D2D8F91D9}" presName="iconBgRect" presStyleLbl="bgShp" presStyleIdx="2" presStyleCnt="5"/>
      <dgm:spPr/>
    </dgm:pt>
    <dgm:pt modelId="{121724F3-AD28-4BAF-9935-DB0FAB7E995F}" type="pres">
      <dgm:prSet presAssocID="{B82F16C1-16DF-4664-9483-F84D2D8F91D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otes"/>
        </a:ext>
      </dgm:extLst>
    </dgm:pt>
    <dgm:pt modelId="{319E5EBC-68E8-4CF3-A0EF-4AB9123E547B}" type="pres">
      <dgm:prSet presAssocID="{B82F16C1-16DF-4664-9483-F84D2D8F91D9}" presName="spaceRect" presStyleCnt="0"/>
      <dgm:spPr/>
    </dgm:pt>
    <dgm:pt modelId="{D9575ADD-F1D2-45E9-8487-ED2826508FFF}" type="pres">
      <dgm:prSet presAssocID="{B82F16C1-16DF-4664-9483-F84D2D8F91D9}" presName="textRect" presStyleLbl="revTx" presStyleIdx="2" presStyleCnt="5">
        <dgm:presLayoutVars>
          <dgm:chMax val="1"/>
          <dgm:chPref val="1"/>
        </dgm:presLayoutVars>
      </dgm:prSet>
      <dgm:spPr/>
    </dgm:pt>
    <dgm:pt modelId="{369C53CA-D4C0-4140-91F0-0B5A2F016B41}" type="pres">
      <dgm:prSet presAssocID="{9B279AAC-A47A-4023-84D5-AF8E61FB0142}" presName="sibTrans" presStyleLbl="sibTrans2D1" presStyleIdx="0" presStyleCnt="0"/>
      <dgm:spPr/>
    </dgm:pt>
    <dgm:pt modelId="{3C77957C-9F57-4C5A-B98E-6824976C7328}" type="pres">
      <dgm:prSet presAssocID="{1ED7795A-8157-4CE3-94D0-E124F8179EAE}" presName="compNode" presStyleCnt="0"/>
      <dgm:spPr/>
    </dgm:pt>
    <dgm:pt modelId="{F88FF561-BB77-4B38-9FD5-7830BE5C2A37}" type="pres">
      <dgm:prSet presAssocID="{1ED7795A-8157-4CE3-94D0-E124F8179EAE}" presName="iconBgRect" presStyleLbl="bgShp" presStyleIdx="3" presStyleCnt="5"/>
      <dgm:spPr/>
    </dgm:pt>
    <dgm:pt modelId="{63EA77A4-73F9-44DB-A93F-C7C9306E6CE3}" type="pres">
      <dgm:prSet presAssocID="{1ED7795A-8157-4CE3-94D0-E124F8179EAE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esaw"/>
        </a:ext>
      </dgm:extLst>
    </dgm:pt>
    <dgm:pt modelId="{E10F16B2-1F88-47A6-96A0-AE7BA8859EC0}" type="pres">
      <dgm:prSet presAssocID="{1ED7795A-8157-4CE3-94D0-E124F8179EAE}" presName="spaceRect" presStyleCnt="0"/>
      <dgm:spPr/>
    </dgm:pt>
    <dgm:pt modelId="{8252832F-9A89-4D18-9BFA-56363BCCC3BD}" type="pres">
      <dgm:prSet presAssocID="{1ED7795A-8157-4CE3-94D0-E124F8179EAE}" presName="textRect" presStyleLbl="revTx" presStyleIdx="3" presStyleCnt="5">
        <dgm:presLayoutVars>
          <dgm:chMax val="1"/>
          <dgm:chPref val="1"/>
        </dgm:presLayoutVars>
      </dgm:prSet>
      <dgm:spPr/>
    </dgm:pt>
    <dgm:pt modelId="{2F5FCB78-AA82-43AD-B5E7-FDD60AB92C1B}" type="pres">
      <dgm:prSet presAssocID="{61ABB103-783C-48F2-9DBF-0A2DBC4D124D}" presName="sibTrans" presStyleLbl="sibTrans2D1" presStyleIdx="0" presStyleCnt="0"/>
      <dgm:spPr/>
    </dgm:pt>
    <dgm:pt modelId="{40F57D0C-E2ED-499C-A9E5-3CC8BB431E4A}" type="pres">
      <dgm:prSet presAssocID="{CBAEF3C6-83B8-44AE-9666-DE24F0F8D59A}" presName="compNode" presStyleCnt="0"/>
      <dgm:spPr/>
    </dgm:pt>
    <dgm:pt modelId="{FB7F29D7-ED66-4D4F-86D7-93780F755C25}" type="pres">
      <dgm:prSet presAssocID="{CBAEF3C6-83B8-44AE-9666-DE24F0F8D59A}" presName="iconBgRect" presStyleLbl="bgShp" presStyleIdx="4" presStyleCnt="5"/>
      <dgm:spPr/>
    </dgm:pt>
    <dgm:pt modelId="{D2EE4E54-79DA-4A03-893D-CFA202A846C9}" type="pres">
      <dgm:prSet presAssocID="{CBAEF3C6-83B8-44AE-9666-DE24F0F8D59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apanese Dolls"/>
        </a:ext>
      </dgm:extLst>
    </dgm:pt>
    <dgm:pt modelId="{D792C3A8-0FF3-4B44-9FD4-2C25692A1352}" type="pres">
      <dgm:prSet presAssocID="{CBAEF3C6-83B8-44AE-9666-DE24F0F8D59A}" presName="spaceRect" presStyleCnt="0"/>
      <dgm:spPr/>
    </dgm:pt>
    <dgm:pt modelId="{A298BB7C-7C2C-40C8-92EE-176D8BC086C5}" type="pres">
      <dgm:prSet presAssocID="{CBAEF3C6-83B8-44AE-9666-DE24F0F8D59A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EF821106-1191-4DC4-A42E-FC53BCAD4B2C}" srcId="{779EBC9B-45EE-4B34-812A-66F844E7598A}" destId="{264B97A5-5773-46FC-8A6E-5ADE01B96727}" srcOrd="1" destOrd="0" parTransId="{73A1F332-400C-4F54-A4A9-8E72C393F276}" sibTransId="{007F9E98-35F9-4F26-95DE-BFE78C4950F6}"/>
    <dgm:cxn modelId="{B71A590F-E0EA-4C4F-B824-FE3D71D89331}" srcId="{779EBC9B-45EE-4B34-812A-66F844E7598A}" destId="{E08DAE01-9F99-45D8-8BBD-F419192F2A0C}" srcOrd="0" destOrd="0" parTransId="{293A87D7-22BB-46E6-BB2E-87DC2286C4A0}" sibTransId="{8812A1B9-55E1-4725-887B-60531D9E684A}"/>
    <dgm:cxn modelId="{80034D1B-A0D2-4AFC-87C8-4379CB27F7C7}" type="presOf" srcId="{B82F16C1-16DF-4664-9483-F84D2D8F91D9}" destId="{D9575ADD-F1D2-45E9-8487-ED2826508FFF}" srcOrd="0" destOrd="0" presId="urn:microsoft.com/office/officeart/2018/2/layout/IconCircleList"/>
    <dgm:cxn modelId="{386E7C27-1F32-4F62-8297-CC468A03049D}" type="presOf" srcId="{264B97A5-5773-46FC-8A6E-5ADE01B96727}" destId="{70A20915-2091-4891-B2CE-AFAA04150799}" srcOrd="0" destOrd="0" presId="urn:microsoft.com/office/officeart/2018/2/layout/IconCircleList"/>
    <dgm:cxn modelId="{E0731134-99FC-417C-919D-EC0E502F8F15}" type="presOf" srcId="{9B279AAC-A47A-4023-84D5-AF8E61FB0142}" destId="{369C53CA-D4C0-4140-91F0-0B5A2F016B41}" srcOrd="0" destOrd="0" presId="urn:microsoft.com/office/officeart/2018/2/layout/IconCircleList"/>
    <dgm:cxn modelId="{A3FF4955-2691-444E-8D64-B495330DD5FA}" type="presOf" srcId="{1ED7795A-8157-4CE3-94D0-E124F8179EAE}" destId="{8252832F-9A89-4D18-9BFA-56363BCCC3BD}" srcOrd="0" destOrd="0" presId="urn:microsoft.com/office/officeart/2018/2/layout/IconCircleList"/>
    <dgm:cxn modelId="{2484A755-585E-49A9-AC71-FB1059858D56}" type="presOf" srcId="{CBAEF3C6-83B8-44AE-9666-DE24F0F8D59A}" destId="{A298BB7C-7C2C-40C8-92EE-176D8BC086C5}" srcOrd="0" destOrd="0" presId="urn:microsoft.com/office/officeart/2018/2/layout/IconCircleList"/>
    <dgm:cxn modelId="{FCAB5E56-3BC1-4D38-AFB3-8BAD4E4740C4}" type="presOf" srcId="{779EBC9B-45EE-4B34-812A-66F844E7598A}" destId="{DAD2E49D-FF8C-4C9D-96D9-21E83A74732A}" srcOrd="0" destOrd="0" presId="urn:microsoft.com/office/officeart/2018/2/layout/IconCircleList"/>
    <dgm:cxn modelId="{1C17BE86-39FC-4791-903A-381D8724CBB1}" type="presOf" srcId="{007F9E98-35F9-4F26-95DE-BFE78C4950F6}" destId="{375E677A-38DA-4C15-8047-B169DCA7A81F}" srcOrd="0" destOrd="0" presId="urn:microsoft.com/office/officeart/2018/2/layout/IconCircleList"/>
    <dgm:cxn modelId="{F49C39AC-81F2-4252-A94E-304B4A3C4761}" type="presOf" srcId="{8812A1B9-55E1-4725-887B-60531D9E684A}" destId="{6D2F84D9-29D8-4761-9633-5347ACFC3CDC}" srcOrd="0" destOrd="0" presId="urn:microsoft.com/office/officeart/2018/2/layout/IconCircleList"/>
    <dgm:cxn modelId="{F5B229BC-E6A5-4C23-8BCA-7322E038B283}" srcId="{779EBC9B-45EE-4B34-812A-66F844E7598A}" destId="{B82F16C1-16DF-4664-9483-F84D2D8F91D9}" srcOrd="2" destOrd="0" parTransId="{78D858E8-0909-4CD7-B1FB-16756851CD49}" sibTransId="{9B279AAC-A47A-4023-84D5-AF8E61FB0142}"/>
    <dgm:cxn modelId="{1743A3DC-A1B8-4515-989C-BF384286A423}" type="presOf" srcId="{61ABB103-783C-48F2-9DBF-0A2DBC4D124D}" destId="{2F5FCB78-AA82-43AD-B5E7-FDD60AB92C1B}" srcOrd="0" destOrd="0" presId="urn:microsoft.com/office/officeart/2018/2/layout/IconCircleList"/>
    <dgm:cxn modelId="{AD4B48EC-571E-4103-B7B7-BEF68F9DBAA5}" type="presOf" srcId="{E08DAE01-9F99-45D8-8BBD-F419192F2A0C}" destId="{38C8C802-1844-4D2B-8BDC-357DA0253AA9}" srcOrd="0" destOrd="0" presId="urn:microsoft.com/office/officeart/2018/2/layout/IconCircleList"/>
    <dgm:cxn modelId="{8BC9EDF1-DC7B-4F74-840F-EE0AD1ECA53D}" srcId="{779EBC9B-45EE-4B34-812A-66F844E7598A}" destId="{1ED7795A-8157-4CE3-94D0-E124F8179EAE}" srcOrd="3" destOrd="0" parTransId="{A4496841-0AFA-4492-B19B-72D4D16E18C6}" sibTransId="{61ABB103-783C-48F2-9DBF-0A2DBC4D124D}"/>
    <dgm:cxn modelId="{B1853EFC-1922-4145-980E-8DE189A3C203}" srcId="{779EBC9B-45EE-4B34-812A-66F844E7598A}" destId="{CBAEF3C6-83B8-44AE-9666-DE24F0F8D59A}" srcOrd="4" destOrd="0" parTransId="{7870FE45-74AF-4F2B-BC74-73917FA46C5F}" sibTransId="{60E8D8D0-B1B1-41DA-8443-227A405B702E}"/>
    <dgm:cxn modelId="{7079741B-80E0-418B-B369-F8A9723EB643}" type="presParOf" srcId="{DAD2E49D-FF8C-4C9D-96D9-21E83A74732A}" destId="{CF745873-1901-4D23-900B-FDDC99FB0BD0}" srcOrd="0" destOrd="0" presId="urn:microsoft.com/office/officeart/2018/2/layout/IconCircleList"/>
    <dgm:cxn modelId="{CF8D610F-A236-46D9-BC9C-9429C3BD3C4F}" type="presParOf" srcId="{CF745873-1901-4D23-900B-FDDC99FB0BD0}" destId="{745AD168-D9EA-4529-9F8E-FE45954AC73A}" srcOrd="0" destOrd="0" presId="urn:microsoft.com/office/officeart/2018/2/layout/IconCircleList"/>
    <dgm:cxn modelId="{FB8579FB-52B9-4A7F-9E9E-18B34F907697}" type="presParOf" srcId="{745AD168-D9EA-4529-9F8E-FE45954AC73A}" destId="{E6BCE75E-9EC7-4A43-B853-783F9C2D3FFF}" srcOrd="0" destOrd="0" presId="urn:microsoft.com/office/officeart/2018/2/layout/IconCircleList"/>
    <dgm:cxn modelId="{38899237-6785-45A6-BEA5-CB0968759DA1}" type="presParOf" srcId="{745AD168-D9EA-4529-9F8E-FE45954AC73A}" destId="{51C11CDA-DA2F-4443-82AC-F8B89C5C40A5}" srcOrd="1" destOrd="0" presId="urn:microsoft.com/office/officeart/2018/2/layout/IconCircleList"/>
    <dgm:cxn modelId="{C36741E0-9AFF-4360-9ECA-EC5A9BE459EF}" type="presParOf" srcId="{745AD168-D9EA-4529-9F8E-FE45954AC73A}" destId="{D38314C7-EA67-43EE-A341-FFF079B9E0DC}" srcOrd="2" destOrd="0" presId="urn:microsoft.com/office/officeart/2018/2/layout/IconCircleList"/>
    <dgm:cxn modelId="{21340F12-C1D4-44B5-9CBD-EAC4A039A608}" type="presParOf" srcId="{745AD168-D9EA-4529-9F8E-FE45954AC73A}" destId="{38C8C802-1844-4D2B-8BDC-357DA0253AA9}" srcOrd="3" destOrd="0" presId="urn:microsoft.com/office/officeart/2018/2/layout/IconCircleList"/>
    <dgm:cxn modelId="{EDFEE588-B9F4-4461-953F-FE78AE86A9EF}" type="presParOf" srcId="{CF745873-1901-4D23-900B-FDDC99FB0BD0}" destId="{6D2F84D9-29D8-4761-9633-5347ACFC3CDC}" srcOrd="1" destOrd="0" presId="urn:microsoft.com/office/officeart/2018/2/layout/IconCircleList"/>
    <dgm:cxn modelId="{DE4E3D96-3C77-4AF2-A2A0-4D7EA44BDF87}" type="presParOf" srcId="{CF745873-1901-4D23-900B-FDDC99FB0BD0}" destId="{E9E80BA6-A89D-42FA-91B8-3F91421C062B}" srcOrd="2" destOrd="0" presId="urn:microsoft.com/office/officeart/2018/2/layout/IconCircleList"/>
    <dgm:cxn modelId="{2730409D-B98B-48F4-8DEB-3EEB4D542B64}" type="presParOf" srcId="{E9E80BA6-A89D-42FA-91B8-3F91421C062B}" destId="{DE68855D-FB7D-4C74-9834-D8FED1929CE1}" srcOrd="0" destOrd="0" presId="urn:microsoft.com/office/officeart/2018/2/layout/IconCircleList"/>
    <dgm:cxn modelId="{EA95E866-9DB5-4411-B8B7-040ED30C35BB}" type="presParOf" srcId="{E9E80BA6-A89D-42FA-91B8-3F91421C062B}" destId="{A70CA519-95BA-4170-AAC5-43868000C2EE}" srcOrd="1" destOrd="0" presId="urn:microsoft.com/office/officeart/2018/2/layout/IconCircleList"/>
    <dgm:cxn modelId="{5F26D485-07E2-492D-8645-7BE0665A63B5}" type="presParOf" srcId="{E9E80BA6-A89D-42FA-91B8-3F91421C062B}" destId="{0FE6D8E4-4E51-44EB-89B8-CCC6EC87D3CD}" srcOrd="2" destOrd="0" presId="urn:microsoft.com/office/officeart/2018/2/layout/IconCircleList"/>
    <dgm:cxn modelId="{4F93D851-5EAA-40F8-AD6F-72790505C298}" type="presParOf" srcId="{E9E80BA6-A89D-42FA-91B8-3F91421C062B}" destId="{70A20915-2091-4891-B2CE-AFAA04150799}" srcOrd="3" destOrd="0" presId="urn:microsoft.com/office/officeart/2018/2/layout/IconCircleList"/>
    <dgm:cxn modelId="{AD1CED74-11FD-4B2B-A8C5-A18503FCC535}" type="presParOf" srcId="{CF745873-1901-4D23-900B-FDDC99FB0BD0}" destId="{375E677A-38DA-4C15-8047-B169DCA7A81F}" srcOrd="3" destOrd="0" presId="urn:microsoft.com/office/officeart/2018/2/layout/IconCircleList"/>
    <dgm:cxn modelId="{CECB40A3-AEC4-409F-AAD9-25A4C6C76147}" type="presParOf" srcId="{CF745873-1901-4D23-900B-FDDC99FB0BD0}" destId="{9B4631FB-0D69-434D-8C94-9D70D98AA9A5}" srcOrd="4" destOrd="0" presId="urn:microsoft.com/office/officeart/2018/2/layout/IconCircleList"/>
    <dgm:cxn modelId="{5E310CC6-4CAB-44E2-9F4E-DDD65E792E62}" type="presParOf" srcId="{9B4631FB-0D69-434D-8C94-9D70D98AA9A5}" destId="{DC9AF413-C29E-4B66-B021-1B8F6F793220}" srcOrd="0" destOrd="0" presId="urn:microsoft.com/office/officeart/2018/2/layout/IconCircleList"/>
    <dgm:cxn modelId="{0D9BA3B5-25D5-4F50-A69F-E36DE013257A}" type="presParOf" srcId="{9B4631FB-0D69-434D-8C94-9D70D98AA9A5}" destId="{121724F3-AD28-4BAF-9935-DB0FAB7E995F}" srcOrd="1" destOrd="0" presId="urn:microsoft.com/office/officeart/2018/2/layout/IconCircleList"/>
    <dgm:cxn modelId="{C3978DF2-2E82-4FC7-8A8B-D61302E174CC}" type="presParOf" srcId="{9B4631FB-0D69-434D-8C94-9D70D98AA9A5}" destId="{319E5EBC-68E8-4CF3-A0EF-4AB9123E547B}" srcOrd="2" destOrd="0" presId="urn:microsoft.com/office/officeart/2018/2/layout/IconCircleList"/>
    <dgm:cxn modelId="{CC610FF4-A621-44BA-A315-C925173B44A3}" type="presParOf" srcId="{9B4631FB-0D69-434D-8C94-9D70D98AA9A5}" destId="{D9575ADD-F1D2-45E9-8487-ED2826508FFF}" srcOrd="3" destOrd="0" presId="urn:microsoft.com/office/officeart/2018/2/layout/IconCircleList"/>
    <dgm:cxn modelId="{20E24C81-91B0-4D50-9630-F39C1EC8F17C}" type="presParOf" srcId="{CF745873-1901-4D23-900B-FDDC99FB0BD0}" destId="{369C53CA-D4C0-4140-91F0-0B5A2F016B41}" srcOrd="5" destOrd="0" presId="urn:microsoft.com/office/officeart/2018/2/layout/IconCircleList"/>
    <dgm:cxn modelId="{0446D6C9-5620-4F59-BAA7-04FAAECC0D4F}" type="presParOf" srcId="{CF745873-1901-4D23-900B-FDDC99FB0BD0}" destId="{3C77957C-9F57-4C5A-B98E-6824976C7328}" srcOrd="6" destOrd="0" presId="urn:microsoft.com/office/officeart/2018/2/layout/IconCircleList"/>
    <dgm:cxn modelId="{FFC60C8E-71DC-493F-A987-C34361A59582}" type="presParOf" srcId="{3C77957C-9F57-4C5A-B98E-6824976C7328}" destId="{F88FF561-BB77-4B38-9FD5-7830BE5C2A37}" srcOrd="0" destOrd="0" presId="urn:microsoft.com/office/officeart/2018/2/layout/IconCircleList"/>
    <dgm:cxn modelId="{4E52BF66-6E2E-4835-B88F-0F5E8956D253}" type="presParOf" srcId="{3C77957C-9F57-4C5A-B98E-6824976C7328}" destId="{63EA77A4-73F9-44DB-A93F-C7C9306E6CE3}" srcOrd="1" destOrd="0" presId="urn:microsoft.com/office/officeart/2018/2/layout/IconCircleList"/>
    <dgm:cxn modelId="{CD6F422F-D102-4046-8CDB-BD1EA64E6E1A}" type="presParOf" srcId="{3C77957C-9F57-4C5A-B98E-6824976C7328}" destId="{E10F16B2-1F88-47A6-96A0-AE7BA8859EC0}" srcOrd="2" destOrd="0" presId="urn:microsoft.com/office/officeart/2018/2/layout/IconCircleList"/>
    <dgm:cxn modelId="{F7FF0FB2-BE7F-4B92-8954-991F42EE65AF}" type="presParOf" srcId="{3C77957C-9F57-4C5A-B98E-6824976C7328}" destId="{8252832F-9A89-4D18-9BFA-56363BCCC3BD}" srcOrd="3" destOrd="0" presId="urn:microsoft.com/office/officeart/2018/2/layout/IconCircleList"/>
    <dgm:cxn modelId="{19950F02-4367-4887-90EC-7BF13B1B2E65}" type="presParOf" srcId="{CF745873-1901-4D23-900B-FDDC99FB0BD0}" destId="{2F5FCB78-AA82-43AD-B5E7-FDD60AB92C1B}" srcOrd="7" destOrd="0" presId="urn:microsoft.com/office/officeart/2018/2/layout/IconCircleList"/>
    <dgm:cxn modelId="{5D7A16F4-1B81-44B1-A691-CED88F9BB1AA}" type="presParOf" srcId="{CF745873-1901-4D23-900B-FDDC99FB0BD0}" destId="{40F57D0C-E2ED-499C-A9E5-3CC8BB431E4A}" srcOrd="8" destOrd="0" presId="urn:microsoft.com/office/officeart/2018/2/layout/IconCircleList"/>
    <dgm:cxn modelId="{DAC9D262-F0CD-4DCE-98FC-A073E7F093B6}" type="presParOf" srcId="{40F57D0C-E2ED-499C-A9E5-3CC8BB431E4A}" destId="{FB7F29D7-ED66-4D4F-86D7-93780F755C25}" srcOrd="0" destOrd="0" presId="urn:microsoft.com/office/officeart/2018/2/layout/IconCircleList"/>
    <dgm:cxn modelId="{93E9E5E0-C0D0-4578-AEE2-A151C4F64C95}" type="presParOf" srcId="{40F57D0C-E2ED-499C-A9E5-3CC8BB431E4A}" destId="{D2EE4E54-79DA-4A03-893D-CFA202A846C9}" srcOrd="1" destOrd="0" presId="urn:microsoft.com/office/officeart/2018/2/layout/IconCircleList"/>
    <dgm:cxn modelId="{6709CC05-4562-43ED-8855-2ECD3DF2CE3D}" type="presParOf" srcId="{40F57D0C-E2ED-499C-A9E5-3CC8BB431E4A}" destId="{D792C3A8-0FF3-4B44-9FD4-2C25692A1352}" srcOrd="2" destOrd="0" presId="urn:microsoft.com/office/officeart/2018/2/layout/IconCircleList"/>
    <dgm:cxn modelId="{5752130A-6915-4253-9642-D227658A3600}" type="presParOf" srcId="{40F57D0C-E2ED-499C-A9E5-3CC8BB431E4A}" destId="{A298BB7C-7C2C-40C8-92EE-176D8BC086C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CE75E-9EC7-4A43-B853-783F9C2D3FFF}">
      <dsp:nvSpPr>
        <dsp:cNvPr id="0" name=""/>
        <dsp:cNvSpPr/>
      </dsp:nvSpPr>
      <dsp:spPr>
        <a:xfrm>
          <a:off x="344932" y="689272"/>
          <a:ext cx="812133" cy="812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11CDA-DA2F-4443-82AC-F8B89C5C40A5}">
      <dsp:nvSpPr>
        <dsp:cNvPr id="0" name=""/>
        <dsp:cNvSpPr/>
      </dsp:nvSpPr>
      <dsp:spPr>
        <a:xfrm>
          <a:off x="515480" y="859820"/>
          <a:ext cx="471037" cy="4710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8C802-1844-4D2B-8BDC-357DA0253AA9}">
      <dsp:nvSpPr>
        <dsp:cNvPr id="0" name=""/>
        <dsp:cNvSpPr/>
      </dsp:nvSpPr>
      <dsp:spPr>
        <a:xfrm>
          <a:off x="1331094" y="689272"/>
          <a:ext cx="1914313" cy="81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Four key theoretical constructs   (perceived susceptibility, perceived seriousness, self-efficacy, and cues to action) </a:t>
          </a:r>
        </a:p>
      </dsp:txBody>
      <dsp:txXfrm>
        <a:off x="1331094" y="689272"/>
        <a:ext cx="1914313" cy="812133"/>
      </dsp:txXfrm>
    </dsp:sp>
    <dsp:sp modelId="{DE68855D-FB7D-4C74-9834-D8FED1929CE1}">
      <dsp:nvSpPr>
        <dsp:cNvPr id="0" name=""/>
        <dsp:cNvSpPr/>
      </dsp:nvSpPr>
      <dsp:spPr>
        <a:xfrm>
          <a:off x="3578962" y="689272"/>
          <a:ext cx="812133" cy="812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0CA519-95BA-4170-AAC5-43868000C2EE}">
      <dsp:nvSpPr>
        <dsp:cNvPr id="0" name=""/>
        <dsp:cNvSpPr/>
      </dsp:nvSpPr>
      <dsp:spPr>
        <a:xfrm>
          <a:off x="3749510" y="859820"/>
          <a:ext cx="471037" cy="4710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A20915-2091-4891-B2CE-AFAA04150799}">
      <dsp:nvSpPr>
        <dsp:cNvPr id="0" name=""/>
        <dsp:cNvSpPr/>
      </dsp:nvSpPr>
      <dsp:spPr>
        <a:xfrm>
          <a:off x="4565123" y="689272"/>
          <a:ext cx="1914313" cy="81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Generally, African Americans found it beneficial to receive text messages checking if they ate healthy/exercised.</a:t>
          </a:r>
        </a:p>
      </dsp:txBody>
      <dsp:txXfrm>
        <a:off x="4565123" y="689272"/>
        <a:ext cx="1914313" cy="812133"/>
      </dsp:txXfrm>
    </dsp:sp>
    <dsp:sp modelId="{DC9AF413-C29E-4B66-B021-1B8F6F793220}">
      <dsp:nvSpPr>
        <dsp:cNvPr id="0" name=""/>
        <dsp:cNvSpPr/>
      </dsp:nvSpPr>
      <dsp:spPr>
        <a:xfrm>
          <a:off x="6812992" y="689272"/>
          <a:ext cx="812133" cy="812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1724F3-AD28-4BAF-9935-DB0FAB7E995F}">
      <dsp:nvSpPr>
        <dsp:cNvPr id="0" name=""/>
        <dsp:cNvSpPr/>
      </dsp:nvSpPr>
      <dsp:spPr>
        <a:xfrm>
          <a:off x="6983540" y="859820"/>
          <a:ext cx="471037" cy="4710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575ADD-F1D2-45E9-8487-ED2826508FFF}">
      <dsp:nvSpPr>
        <dsp:cNvPr id="0" name=""/>
        <dsp:cNvSpPr/>
      </dsp:nvSpPr>
      <dsp:spPr>
        <a:xfrm>
          <a:off x="7799153" y="689272"/>
          <a:ext cx="1914313" cy="81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Lile Mistry's study in 2015, there’s an abundance amount of evidence that supports the notion that texting has a major impact on people that want to engage in exercise during their workday.</a:t>
          </a:r>
        </a:p>
      </dsp:txBody>
      <dsp:txXfrm>
        <a:off x="7799153" y="689272"/>
        <a:ext cx="1914313" cy="812133"/>
      </dsp:txXfrm>
    </dsp:sp>
    <dsp:sp modelId="{F88FF561-BB77-4B38-9FD5-7830BE5C2A37}">
      <dsp:nvSpPr>
        <dsp:cNvPr id="0" name=""/>
        <dsp:cNvSpPr/>
      </dsp:nvSpPr>
      <dsp:spPr>
        <a:xfrm>
          <a:off x="344932" y="2116439"/>
          <a:ext cx="812133" cy="812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EA77A4-73F9-44DB-A93F-C7C9306E6CE3}">
      <dsp:nvSpPr>
        <dsp:cNvPr id="0" name=""/>
        <dsp:cNvSpPr/>
      </dsp:nvSpPr>
      <dsp:spPr>
        <a:xfrm>
          <a:off x="515480" y="2286987"/>
          <a:ext cx="471037" cy="47103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2832F-9A89-4D18-9BFA-56363BCCC3BD}">
      <dsp:nvSpPr>
        <dsp:cNvPr id="0" name=""/>
        <dsp:cNvSpPr/>
      </dsp:nvSpPr>
      <dsp:spPr>
        <a:xfrm>
          <a:off x="1331094" y="2116439"/>
          <a:ext cx="1914313" cy="81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Aspirations like traveling the world, playing with grandchildren.</a:t>
          </a:r>
        </a:p>
      </dsp:txBody>
      <dsp:txXfrm>
        <a:off x="1331094" y="2116439"/>
        <a:ext cx="1914313" cy="812133"/>
      </dsp:txXfrm>
    </dsp:sp>
    <dsp:sp modelId="{FB7F29D7-ED66-4D4F-86D7-93780F755C25}">
      <dsp:nvSpPr>
        <dsp:cNvPr id="0" name=""/>
        <dsp:cNvSpPr/>
      </dsp:nvSpPr>
      <dsp:spPr>
        <a:xfrm>
          <a:off x="3578962" y="2116439"/>
          <a:ext cx="812133" cy="812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E4E54-79DA-4A03-893D-CFA202A846C9}">
      <dsp:nvSpPr>
        <dsp:cNvPr id="0" name=""/>
        <dsp:cNvSpPr/>
      </dsp:nvSpPr>
      <dsp:spPr>
        <a:xfrm>
          <a:off x="3749510" y="2286987"/>
          <a:ext cx="471037" cy="47103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8BB7C-7C2C-40C8-92EE-176D8BC086C5}">
      <dsp:nvSpPr>
        <dsp:cNvPr id="0" name=""/>
        <dsp:cNvSpPr/>
      </dsp:nvSpPr>
      <dsp:spPr>
        <a:xfrm>
          <a:off x="4565123" y="2116439"/>
          <a:ext cx="1914313" cy="8121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African American men feel that being obese can affect their financial status.</a:t>
          </a:r>
        </a:p>
      </dsp:txBody>
      <dsp:txXfrm>
        <a:off x="4565123" y="2116439"/>
        <a:ext cx="1914313" cy="812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DE859-EBCC-4FD5-963E-F9E8B8AF187B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A3399-F814-4AE8-AD46-6FA902F6B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97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Qualitative Data Analysis = Open coding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achieved by segmenting data into meaningful expressions and describing them in single words or short sequence of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CA3399-F814-4AE8-AD46-6FA902F6B0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859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Qualitative Data Analysis = Open coding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achieved by segmenting data into meaningful expressions and describing them in single words or short sequence of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CA3399-F814-4AE8-AD46-6FA902F6B0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16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="1" dirty="0"/>
              <a:t>Monday</a:t>
            </a:r>
            <a:r>
              <a:rPr lang="en-US" dirty="0"/>
              <a:t> discussions were focused around text messaging, perceived susceptibility and perceived seriousness. 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Wednesday</a:t>
            </a:r>
            <a:r>
              <a:rPr lang="en-US" dirty="0"/>
              <a:t>, the discussions focused on text messaging and self-efficacy</a:t>
            </a:r>
          </a:p>
          <a:p>
            <a:pPr marL="171450" indent="-171450">
              <a:buFontTx/>
              <a:buChar char="-"/>
            </a:pPr>
            <a:r>
              <a:rPr lang="en-US" b="1" dirty="0"/>
              <a:t>Friday</a:t>
            </a:r>
            <a:r>
              <a:rPr lang="en-US" dirty="0"/>
              <a:t> the discussions generally </a:t>
            </a:r>
            <a:r>
              <a:rPr lang="en-US" dirty="0" err="1"/>
              <a:t>emphasi</a:t>
            </a:r>
            <a:r>
              <a:rPr lang="en-US" dirty="0"/>
              <a:t>]ed cues to action and text messaging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CA3399-F814-4AE8-AD46-6FA902F6B0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09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Perceived </a:t>
            </a:r>
            <a:r>
              <a:rPr lang="en-US" dirty="0" err="1"/>
              <a:t>Susceptibiility</a:t>
            </a:r>
            <a:r>
              <a:rPr lang="en-US" dirty="0"/>
              <a:t> - ³As African Americas we are constantly stressed so we don’t need tons of text messages everyday, we already know we are susceptible to becoming obese in our community.”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CA3399-F814-4AE8-AD46-6FA902F6B0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1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11/18/2019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nGTA2jgcNI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AAA0D94-BFF0-44AF-9E04-13800A619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7620" y="-1"/>
            <a:ext cx="1220724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E0242FF-80FA-4D90-877A-E17E42240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D7AA4C-CF5E-4A09-B4A5-776BEF7178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420" r="17293" b="-2"/>
          <a:stretch/>
        </p:blipFill>
        <p:spPr>
          <a:xfrm>
            <a:off x="918124" y="1111504"/>
            <a:ext cx="3723212" cy="457809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B92E287-CC3E-48F7-B435-D232FB900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1336" y="1110053"/>
            <a:ext cx="6630506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1376" y="1432223"/>
            <a:ext cx="6057144" cy="3357976"/>
          </a:xfrm>
        </p:spPr>
        <p:txBody>
          <a:bodyPr>
            <a:normAutofit/>
          </a:bodyPr>
          <a:lstStyle/>
          <a:p>
            <a:r>
              <a:rPr lang="en-US" sz="4400" dirty="0"/>
              <a:t>The Willingness to Prevent Obesity via Text Messaging among Low-Income African Americans Living in Single-Family Homes 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354BB7A-6D45-494D-90A8-2F497C01F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12E4495-24BE-4FFE-91E5-5BA7727EF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71644A3-12B1-4F51-BB08-FDD391EF5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A6658C1-CF92-4E90-A775-D0D64A3D3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8490" y="4790198"/>
            <a:ext cx="6080030" cy="687058"/>
          </a:xfrm>
        </p:spPr>
        <p:txBody>
          <a:bodyPr>
            <a:normAutofit/>
          </a:bodyPr>
          <a:lstStyle/>
          <a:p>
            <a:r>
              <a:rPr lang="en-US" sz="2000" dirty="0"/>
              <a:t>Author: Edward V. Wallace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469023-7BB7-4C5E-AA28-CF2C8197B095}"/>
              </a:ext>
            </a:extLst>
          </p:cNvPr>
          <p:cNvSpPr txBox="1"/>
          <p:nvPr/>
        </p:nvSpPr>
        <p:spPr>
          <a:xfrm>
            <a:off x="6188765" y="6406196"/>
            <a:ext cx="4287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highlight>
                  <a:srgbClr val="FFFF00"/>
                </a:highlight>
              </a:rPr>
              <a:t>Presented by La’neir Haines-Hughes</a:t>
            </a:r>
          </a:p>
        </p:txBody>
      </p:sp>
    </p:spTree>
    <p:extLst>
      <p:ext uri="{BB962C8B-B14F-4D97-AF65-F5344CB8AC3E}">
        <p14:creationId xmlns:p14="http://schemas.microsoft.com/office/powerpoint/2010/main" val="2337339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8DC75F-B6AA-4925-A180-964E8C9C5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24" y="685800"/>
            <a:ext cx="4920019" cy="202155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synopsis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8B49DF-D839-452C-9589-D6B22C106F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444"/>
          <a:stretch/>
        </p:blipFill>
        <p:spPr>
          <a:xfrm>
            <a:off x="1" y="2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63C9C-9B64-4F66-BE86-045A79C94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924" y="2927444"/>
            <a:ext cx="4920019" cy="3244755"/>
          </a:xfrm>
        </p:spPr>
        <p:txBody>
          <a:bodyPr>
            <a:normAutofit/>
          </a:bodyPr>
          <a:lstStyle/>
          <a:p>
            <a:pPr lvl="0"/>
            <a:r>
              <a:rPr lang="en-US" sz="1900" dirty="0"/>
              <a:t>Racial and ethnic minority populations are disproportionally affected by obesity.</a:t>
            </a:r>
          </a:p>
          <a:p>
            <a:pPr lvl="0"/>
            <a:r>
              <a:rPr lang="en-US" sz="1900" dirty="0"/>
              <a:t>Text messaging is a major feature of mobile phones and is popular because it allows people to receive information effectively, unobtrusively, and privately.</a:t>
            </a:r>
          </a:p>
          <a:p>
            <a:pPr lvl="0"/>
            <a:r>
              <a:rPr lang="en-US" sz="1900" dirty="0"/>
              <a:t>Examine low-income African Americans’ willingness to prevent obesity by receiving mobile phone text messaging.</a:t>
            </a: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558570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E6C1A-22E5-4B0B-9CE7-FC3D5B358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283" y="207796"/>
            <a:ext cx="10058400" cy="1609344"/>
          </a:xfrm>
        </p:spPr>
        <p:txBody>
          <a:bodyPr/>
          <a:lstStyle/>
          <a:p>
            <a:r>
              <a:rPr lang="en-US" u="sng" dirty="0"/>
              <a:t>“Let’s get started”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E93FAC-6F68-4901-A6B8-217B7D508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629" y="266743"/>
            <a:ext cx="5056414" cy="63245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39CD4-56DF-43AC-869A-29AAEC867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234" y="1665514"/>
            <a:ext cx="6711043" cy="492574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 group interviews (40mins long + $25 gift card afterwards)</a:t>
            </a:r>
          </a:p>
          <a:p>
            <a:pPr lvl="0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 focus groups of 30 participants (Equally male &amp; female)</a:t>
            </a:r>
          </a:p>
          <a:p>
            <a:pPr marL="0" lvl="0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Low-income African American adults aging 31 - 34 years of age living in single family homes.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10-week sustainable obesity medication program. </a:t>
            </a:r>
          </a:p>
          <a:p>
            <a:pPr lvl="0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researcher was responsible for conducting group discussion while taking notes and the other observed and transcribed participants verbal communication and nonverbal cues</a:t>
            </a:r>
          </a:p>
          <a:p>
            <a:pPr marL="0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same two researchers conducted all five focus groups to maintain consistency.</a:t>
            </a:r>
          </a:p>
          <a:p>
            <a:pPr marL="0" indent="0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 coding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proceeded.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D67E39-449F-4EE0-8556-74B01246FC49}"/>
              </a:ext>
            </a:extLst>
          </p:cNvPr>
          <p:cNvSpPr txBox="1"/>
          <p:nvPr/>
        </p:nvSpPr>
        <p:spPr>
          <a:xfrm>
            <a:off x="7684316" y="738231"/>
            <a:ext cx="1459684" cy="57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D72D76-6F58-4257-BD21-DEC05146B4CB}"/>
              </a:ext>
            </a:extLst>
          </p:cNvPr>
          <p:cNvSpPr txBox="1"/>
          <p:nvPr/>
        </p:nvSpPr>
        <p:spPr>
          <a:xfrm>
            <a:off x="6920918" y="477686"/>
            <a:ext cx="5464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University of Cincinnati Recreational Center</a:t>
            </a:r>
          </a:p>
        </p:txBody>
      </p:sp>
    </p:spTree>
    <p:extLst>
      <p:ext uri="{BB962C8B-B14F-4D97-AF65-F5344CB8AC3E}">
        <p14:creationId xmlns:p14="http://schemas.microsoft.com/office/powerpoint/2010/main" val="787656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devic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1FAA972-0800-4FF1-8ED5-A9F83B3C7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023" y="505223"/>
            <a:ext cx="7555952" cy="30601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4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0F3238-44AB-4475-A023-C176C5E8E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Triangulation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2A43E-2C56-4083-8A47-9EAD95E85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US" sz="1800">
              <a:hlinkClick r:id="rId2"/>
            </a:endParaRPr>
          </a:p>
          <a:p>
            <a:endParaRPr lang="en-US" sz="1800">
              <a:hlinkClick r:id="rId2"/>
            </a:endParaRPr>
          </a:p>
          <a:p>
            <a:endParaRPr lang="en-US" sz="1800">
              <a:hlinkClick r:id="rId2"/>
            </a:endParaRPr>
          </a:p>
          <a:p>
            <a:endParaRPr lang="en-US" sz="1800">
              <a:hlinkClick r:id="rId2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619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AEB43-B362-4DC5-BC78-F41C8C5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242" y="87886"/>
            <a:ext cx="7555884" cy="1224643"/>
          </a:xfrm>
        </p:spPr>
        <p:txBody>
          <a:bodyPr/>
          <a:lstStyle/>
          <a:p>
            <a:r>
              <a:rPr lang="en-U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belief model!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6CA24DC-0DDC-4ABA-9F2D-5F490B3F35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3233502"/>
              </p:ext>
            </p:extLst>
          </p:nvPr>
        </p:nvGraphicFramePr>
        <p:xfrm>
          <a:off x="310242" y="1051272"/>
          <a:ext cx="10818006" cy="5512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6002">
                  <a:extLst>
                    <a:ext uri="{9D8B030D-6E8A-4147-A177-3AD203B41FA5}">
                      <a16:colId xmlns:a16="http://schemas.microsoft.com/office/drawing/2014/main" val="2534326644"/>
                    </a:ext>
                  </a:extLst>
                </a:gridCol>
                <a:gridCol w="3606002">
                  <a:extLst>
                    <a:ext uri="{9D8B030D-6E8A-4147-A177-3AD203B41FA5}">
                      <a16:colId xmlns:a16="http://schemas.microsoft.com/office/drawing/2014/main" val="411902344"/>
                    </a:ext>
                  </a:extLst>
                </a:gridCol>
                <a:gridCol w="3606002">
                  <a:extLst>
                    <a:ext uri="{9D8B030D-6E8A-4147-A177-3AD203B41FA5}">
                      <a16:colId xmlns:a16="http://schemas.microsoft.com/office/drawing/2014/main" val="1432307081"/>
                    </a:ext>
                  </a:extLst>
                </a:gridCol>
              </a:tblGrid>
              <a:tr h="607495">
                <a:tc>
                  <a:txBody>
                    <a:bodyPr/>
                    <a:lstStyle/>
                    <a:p>
                      <a:r>
                        <a:rPr lang="en-US" sz="20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Concept</a:t>
                      </a:r>
                      <a:endParaRPr lang="en-US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Definition</a:t>
                      </a:r>
                      <a:endParaRPr lang="en-US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Application</a:t>
                      </a:r>
                      <a:endParaRPr lang="en-US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882510"/>
                  </a:ext>
                </a:extLst>
              </a:tr>
              <a:tr h="607495">
                <a:tc>
                  <a:txBody>
                    <a:bodyPr/>
                    <a:lstStyle/>
                    <a:p>
                      <a:r>
                        <a:rPr lang="en-US" b="1" dirty="0"/>
                        <a:t>Perceived Susceptibility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Chances of getting the condition.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Define population(s) at chances getting a risk, risk levels condition.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693802"/>
                  </a:ext>
                </a:extLst>
              </a:tr>
              <a:tr h="607495">
                <a:tc>
                  <a:txBody>
                    <a:bodyPr/>
                    <a:lstStyle/>
                    <a:p>
                      <a:r>
                        <a:rPr lang="en-US" b="1" dirty="0"/>
                        <a:t>Perceived Severity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How serious is the condition.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Specify consequences of the risk and condition.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764517"/>
                  </a:ext>
                </a:extLst>
              </a:tr>
              <a:tr h="607495">
                <a:tc>
                  <a:txBody>
                    <a:bodyPr/>
                    <a:lstStyle/>
                    <a:p>
                      <a:r>
                        <a:rPr lang="en-US" b="1" dirty="0"/>
                        <a:t>Perceived Benefits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“Is this really worth it?” Why/why not?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Define action to take: the efficacy of the how, where, when.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54837"/>
                  </a:ext>
                </a:extLst>
              </a:tr>
              <a:tr h="607495">
                <a:tc>
                  <a:txBody>
                    <a:bodyPr/>
                    <a:lstStyle/>
                    <a:p>
                      <a:r>
                        <a:rPr lang="en-US" b="1" dirty="0"/>
                        <a:t>Perceived Barrier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How adverse the “road to be healthy” is perceived to be; mental/physical cost.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Identify and reduce barriers the tangible and through reassurance, psychological cost incentives, assistance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6044"/>
                  </a:ext>
                </a:extLst>
              </a:tr>
              <a:tr h="607495">
                <a:tc>
                  <a:txBody>
                    <a:bodyPr/>
                    <a:lstStyle/>
                    <a:p>
                      <a:r>
                        <a:rPr lang="en-US" b="1" dirty="0"/>
                        <a:t>Cues to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“How am I going to go about this venture?”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Provide how-to information promote awareness; reminders.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70735"/>
                  </a:ext>
                </a:extLst>
              </a:tr>
              <a:tr h="607495">
                <a:tc>
                  <a:txBody>
                    <a:bodyPr/>
                    <a:lstStyle/>
                    <a:p>
                      <a:r>
                        <a:rPr lang="en-US" b="1" dirty="0"/>
                        <a:t>Self-Efficacy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“Can I do this?”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Provide training.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0007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1945CE5-F9A0-4639-BD53-F238196CAF70}"/>
              </a:ext>
            </a:extLst>
          </p:cNvPr>
          <p:cNvSpPr txBox="1"/>
          <p:nvPr/>
        </p:nvSpPr>
        <p:spPr>
          <a:xfrm rot="342317">
            <a:off x="7551964" y="502763"/>
            <a:ext cx="3890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#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TheoreticalFramework</a:t>
            </a:r>
          </a:p>
        </p:txBody>
      </p:sp>
    </p:spTree>
    <p:extLst>
      <p:ext uri="{BB962C8B-B14F-4D97-AF65-F5344CB8AC3E}">
        <p14:creationId xmlns:p14="http://schemas.microsoft.com/office/powerpoint/2010/main" val="872786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4DA90C30-B990-4CCA-B584-40F864DA3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45274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3E6C1A-22E5-4B0B-9CE7-FC3D5B358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80" y="484632"/>
            <a:ext cx="6743844" cy="1609344"/>
          </a:xfrm>
        </p:spPr>
        <p:txBody>
          <a:bodyPr>
            <a:normAutofit/>
          </a:bodyPr>
          <a:lstStyle/>
          <a:p>
            <a:r>
              <a:rPr lang="en-US" sz="4800" b="1" i="1" u="sng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#Open-ended </a:t>
            </a:r>
            <a:r>
              <a:rPr lang="en-US" sz="4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39CD4-56DF-43AC-869A-29AAEC867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279" y="1845129"/>
            <a:ext cx="6743845" cy="4327071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romanLcPeriod"/>
            </a:pPr>
            <a:r>
              <a:rPr lang="en-US" dirty="0">
                <a:highlight>
                  <a:srgbClr val="00FFFF"/>
                </a:highlight>
              </a:rPr>
              <a:t>“Do you believe that being physically inactive or eating poorly puts African Americans at risk for becoming obese or decreases their quality of life. If so, why?”  </a:t>
            </a:r>
            <a:r>
              <a:rPr lang="en-US" b="1" dirty="0">
                <a:highlight>
                  <a:srgbClr val="00FFFF"/>
                </a:highlight>
              </a:rPr>
              <a:t>(perceived susceptibility)</a:t>
            </a:r>
          </a:p>
          <a:p>
            <a:pPr marL="514350" lvl="0" indent="-514350">
              <a:buFont typeface="+mj-lt"/>
              <a:buAutoNum type="romanLcPeriod"/>
            </a:pPr>
            <a:r>
              <a:rPr lang="en-US" dirty="0">
                <a:highlight>
                  <a:srgbClr val="FFFF00"/>
                </a:highlight>
              </a:rPr>
              <a:t>“Do you believe there are health consequences for African Americans if they are not physically active or eating healthy? Why or why not?” </a:t>
            </a:r>
            <a:r>
              <a:rPr lang="en-US" b="1" dirty="0">
                <a:highlight>
                  <a:srgbClr val="FFFF00"/>
                </a:highlight>
              </a:rPr>
              <a:t>(perceived seriousness)</a:t>
            </a:r>
          </a:p>
          <a:p>
            <a:pPr marL="514350" lvl="0" indent="-514350">
              <a:buFont typeface="+mj-lt"/>
              <a:buAutoNum type="romanLcPeriod"/>
            </a:pPr>
            <a:r>
              <a:rPr lang="en-US" dirty="0">
                <a:highlight>
                  <a:srgbClr val="00FFFF"/>
                </a:highlight>
              </a:rPr>
              <a:t>“How confident do you feel you can reduce your obesity and what can be done to help you be physically active and eat right”? </a:t>
            </a:r>
            <a:r>
              <a:rPr lang="en-US" b="1" dirty="0">
                <a:highlight>
                  <a:srgbClr val="00FFFF"/>
                </a:highlight>
              </a:rPr>
              <a:t>(self-efficacy)</a:t>
            </a:r>
          </a:p>
          <a:p>
            <a:pPr marL="514350" lvl="0" indent="-514350">
              <a:buFont typeface="+mj-lt"/>
              <a:buAutoNum type="romanLcPeriod"/>
            </a:pPr>
            <a:r>
              <a:rPr lang="en-US" dirty="0">
                <a:highlight>
                  <a:srgbClr val="FFFF00"/>
                </a:highlight>
              </a:rPr>
              <a:t>“What techniques, strategies, or tools can motivate you to prevent obesity?”</a:t>
            </a:r>
            <a:r>
              <a:rPr lang="en-US" b="1" dirty="0">
                <a:highlight>
                  <a:srgbClr val="FFFF00"/>
                </a:highlight>
              </a:rPr>
              <a:t> (cues to action)</a:t>
            </a:r>
          </a:p>
          <a:p>
            <a:pPr marL="0" lvl="0" indent="0">
              <a:buNone/>
            </a:pPr>
            <a:endParaRPr 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 close up of a toy&#10;&#10;Description automatically generated">
            <a:extLst>
              <a:ext uri="{FF2B5EF4-FFF2-40B4-BE49-F238E27FC236}">
                <a16:creationId xmlns:a16="http://schemas.microsoft.com/office/drawing/2014/main" id="{C7C3CB9F-EADA-4BC9-8D38-CEE150639D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/>
                    </a14:imgEffect>
                  </a14:imgLayer>
                </a14:imgProps>
              </a:ext>
            </a:extLst>
          </a:blip>
          <a:srcRect t="6343" r="-2" b="9364"/>
          <a:stretch/>
        </p:blipFill>
        <p:spPr>
          <a:xfrm>
            <a:off x="7583595" y="0"/>
            <a:ext cx="4608405" cy="3264812"/>
          </a:xfrm>
          <a:prstGeom prst="rect">
            <a:avLst/>
          </a:prstGeom>
        </p:spPr>
      </p:pic>
      <p:grpSp>
        <p:nvGrpSpPr>
          <p:cNvPr id="10" name="Group 13">
            <a:extLst>
              <a:ext uri="{FF2B5EF4-FFF2-40B4-BE49-F238E27FC236}">
                <a16:creationId xmlns:a16="http://schemas.microsoft.com/office/drawing/2014/main" id="{D060B936-2771-48DC-842C-14EE9318E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DB4EC8B4-4BB2-45C2-A68A-28E36AC10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1431D296-F8F1-41C3-A211-E83E243C5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3D67E39-449F-4EE0-8556-74B01246FC49}"/>
              </a:ext>
            </a:extLst>
          </p:cNvPr>
          <p:cNvSpPr txBox="1"/>
          <p:nvPr/>
        </p:nvSpPr>
        <p:spPr>
          <a:xfrm>
            <a:off x="7684316" y="738231"/>
            <a:ext cx="1459684" cy="57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A9CD91-4930-4460-A038-424B32F841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3595" y="3593189"/>
            <a:ext cx="4608975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umbrella&#10;&#10;Description automatically generated">
            <a:extLst>
              <a:ext uri="{FF2B5EF4-FFF2-40B4-BE49-F238E27FC236}">
                <a16:creationId xmlns:a16="http://schemas.microsoft.com/office/drawing/2014/main" id="{9BE2494C-CE37-4135-A503-CD5299A462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3"/>
          <a:stretch/>
        </p:blipFill>
        <p:spPr>
          <a:xfrm>
            <a:off x="0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4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DEA841-91B1-444E-BFD9-FC1C505D7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Belief Model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(based text Messages)</a:t>
            </a:r>
            <a:endParaRPr lang="en-US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A1C7A-B8C1-4D69-A559-D5B3DA26E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7323" y="4162031"/>
            <a:ext cx="4699221" cy="224810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Questionnaire:</a:t>
            </a:r>
          </a:p>
          <a:p>
            <a:r>
              <a:rPr lang="en-US" sz="1800" dirty="0"/>
              <a:t>Monday </a:t>
            </a:r>
          </a:p>
          <a:p>
            <a:r>
              <a:rPr lang="en-US" sz="1800" dirty="0"/>
              <a:t>Wednesday</a:t>
            </a:r>
          </a:p>
          <a:p>
            <a:r>
              <a:rPr lang="en-US" sz="1800" dirty="0"/>
              <a:t>Friday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268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CB4A4F-8C81-4F06-B5C1-CD3297535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results</a:t>
            </a:r>
          </a:p>
        </p:txBody>
      </p:sp>
      <p:pic>
        <p:nvPicPr>
          <p:cNvPr id="9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15CE342D-1528-4061-A213-CB77BB12FD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14" r="2655"/>
          <a:stretch/>
        </p:blipFill>
        <p:spPr>
          <a:xfrm>
            <a:off x="270699" y="508685"/>
            <a:ext cx="7308263" cy="57209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9F0B870-5088-4D0B-9D12-DA9BB0DAC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093976"/>
            <a:ext cx="3544034" cy="4078224"/>
          </a:xfrm>
        </p:spPr>
        <p:txBody>
          <a:bodyPr>
            <a:normAutofit/>
          </a:bodyPr>
          <a:lstStyle/>
          <a:p>
            <a:r>
              <a:rPr lang="en-US" sz="1600" dirty="0"/>
              <a:t>All participants displayed excitement.</a:t>
            </a:r>
          </a:p>
          <a:p>
            <a:endParaRPr lang="en-US" sz="1600" dirty="0"/>
          </a:p>
          <a:p>
            <a:r>
              <a:rPr lang="en-US" sz="1600" dirty="0"/>
              <a:t>Most people sent texts to family. </a:t>
            </a:r>
          </a:p>
          <a:p>
            <a:endParaRPr lang="en-US" sz="1600" dirty="0"/>
          </a:p>
          <a:p>
            <a:r>
              <a:rPr lang="en-US" sz="1600" dirty="0"/>
              <a:t>Send 45 messages a day</a:t>
            </a:r>
          </a:p>
          <a:p>
            <a:endParaRPr lang="en-US" sz="1600" dirty="0"/>
          </a:p>
          <a:p>
            <a:r>
              <a:rPr lang="en-US" sz="1600" dirty="0"/>
              <a:t>Receive 40 messages a day</a:t>
            </a:r>
          </a:p>
          <a:p>
            <a:endParaRPr lang="en-US" sz="1600" dirty="0"/>
          </a:p>
          <a:p>
            <a:r>
              <a:rPr lang="en-US" sz="1600" dirty="0"/>
              <a:t>Left on read 5 times a day?**</a:t>
            </a:r>
          </a:p>
          <a:p>
            <a:endParaRPr lang="en-US" sz="1600" dirty="0"/>
          </a:p>
          <a:p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117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AEB43-B362-4DC5-BC78-F41C8C5B0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227515">
            <a:off x="7637027" y="3492554"/>
            <a:ext cx="7293115" cy="547857"/>
          </a:xfrm>
        </p:spPr>
        <p:txBody>
          <a:bodyPr>
            <a:noAutofit/>
          </a:bodyPr>
          <a:lstStyle/>
          <a:p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belief model!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6CA24DC-0DDC-4ABA-9F2D-5F490B3F35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9210289"/>
              </p:ext>
            </p:extLst>
          </p:nvPr>
        </p:nvGraphicFramePr>
        <p:xfrm>
          <a:off x="1" y="0"/>
          <a:ext cx="10389702" cy="6917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3234">
                  <a:extLst>
                    <a:ext uri="{9D8B030D-6E8A-4147-A177-3AD203B41FA5}">
                      <a16:colId xmlns:a16="http://schemas.microsoft.com/office/drawing/2014/main" val="2534326644"/>
                    </a:ext>
                  </a:extLst>
                </a:gridCol>
                <a:gridCol w="3463234">
                  <a:extLst>
                    <a:ext uri="{9D8B030D-6E8A-4147-A177-3AD203B41FA5}">
                      <a16:colId xmlns:a16="http://schemas.microsoft.com/office/drawing/2014/main" val="411902344"/>
                    </a:ext>
                  </a:extLst>
                </a:gridCol>
                <a:gridCol w="3463234">
                  <a:extLst>
                    <a:ext uri="{9D8B030D-6E8A-4147-A177-3AD203B41FA5}">
                      <a16:colId xmlns:a16="http://schemas.microsoft.com/office/drawing/2014/main" val="1432307081"/>
                    </a:ext>
                  </a:extLst>
                </a:gridCol>
              </a:tblGrid>
              <a:tr h="518858">
                <a:tc>
                  <a:txBody>
                    <a:bodyPr/>
                    <a:lstStyle/>
                    <a:p>
                      <a:r>
                        <a:rPr lang="en-US" sz="20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Concept</a:t>
                      </a:r>
                      <a:endParaRPr lang="en-US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Outcome Affecting </a:t>
                      </a:r>
                      <a:endParaRPr lang="en-US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Results</a:t>
                      </a:r>
                      <a:endParaRPr lang="en-US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882510"/>
                  </a:ext>
                </a:extLst>
              </a:tr>
              <a:tr h="1128888">
                <a:tc>
                  <a:txBody>
                    <a:bodyPr/>
                    <a:lstStyle/>
                    <a:p>
                      <a:r>
                        <a:rPr lang="en-US" b="1" dirty="0"/>
                        <a:t>Perceived Susceptibility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Obesity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96% </a:t>
                      </a:r>
                      <a:r>
                        <a:rPr lang="en-US" b="1" dirty="0"/>
                        <a:t>“</a:t>
                      </a:r>
                      <a:r>
                        <a:rPr lang="en-US" b="0" dirty="0"/>
                        <a:t>It’s a good idea if they received text messages asking about if they ate poorly and if they exercised daily.”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693802"/>
                  </a:ext>
                </a:extLst>
              </a:tr>
              <a:tr h="1649914">
                <a:tc>
                  <a:txBody>
                    <a:bodyPr/>
                    <a:lstStyle/>
                    <a:p>
                      <a:r>
                        <a:rPr lang="en-US" b="1" dirty="0"/>
                        <a:t>Perceived Severity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en-US" sz="1600" b="0" i="1" dirty="0"/>
                        <a:t>Increase physical activity African Americans if they are not physically active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US" sz="1600" b="0" i="1" dirty="0"/>
                        <a:t>Increase fruit &amp; vegetable or eating healthy? intake to maintain a healthy 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83%</a:t>
                      </a:r>
                      <a:r>
                        <a:rPr lang="en-US" b="1" dirty="0"/>
                        <a:t> </a:t>
                      </a:r>
                      <a:r>
                        <a:rPr lang="en-US" dirty="0"/>
                        <a:t>believed that receiving warnings via text messages about possible health issues helped.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764517"/>
                  </a:ext>
                </a:extLst>
              </a:tr>
              <a:tr h="1389401">
                <a:tc>
                  <a:txBody>
                    <a:bodyPr/>
                    <a:lstStyle/>
                    <a:p>
                      <a:r>
                        <a:rPr lang="en-US" b="1" dirty="0"/>
                        <a:t>Cues to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US" sz="1600" dirty="0"/>
                        <a:t>Increase confidence to and what can be done to help you be physically active exercise more often and eat right to reduce obesity</a:t>
                      </a:r>
                      <a:endParaRPr lang="en-US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83%, 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70735"/>
                  </a:ext>
                </a:extLst>
              </a:tr>
              <a:tr h="2170939">
                <a:tc>
                  <a:txBody>
                    <a:bodyPr/>
                    <a:lstStyle/>
                    <a:p>
                      <a:r>
                        <a:rPr lang="en-US" b="1" dirty="0"/>
                        <a:t>Self-Efficacy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en-US" sz="1600" dirty="0"/>
                        <a:t>Increase physical activity to prevent obesity? to prevent obesity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US" sz="1600" dirty="0"/>
                        <a:t>Decrease foods high in fat to prevent obesity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en-US" sz="1600" dirty="0"/>
                        <a:t> Increase fruit &amp; vegetable intake to maintain a healthy weight</a:t>
                      </a:r>
                      <a:endParaRPr lang="en-US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Males – 3 </a:t>
                      </a:r>
                      <a:r>
                        <a:rPr lang="en-US" dirty="0"/>
                        <a:t>&amp;</a:t>
                      </a: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 Females - 2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00007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1945CE5-F9A0-4639-BD53-F238196CAF70}"/>
              </a:ext>
            </a:extLst>
          </p:cNvPr>
          <p:cNvSpPr txBox="1"/>
          <p:nvPr/>
        </p:nvSpPr>
        <p:spPr>
          <a:xfrm rot="342317">
            <a:off x="470915" y="6002566"/>
            <a:ext cx="1606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#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95C3D0-4B91-4153-AB18-5C747FA9165C}"/>
              </a:ext>
            </a:extLst>
          </p:cNvPr>
          <p:cNvSpPr txBox="1"/>
          <p:nvPr/>
        </p:nvSpPr>
        <p:spPr>
          <a:xfrm rot="20698056">
            <a:off x="9084726" y="5448358"/>
            <a:ext cx="20246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#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70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12F1C-9D75-48D9-BB08-A8C4DF2BC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Discussion (continued)</a:t>
            </a:r>
            <a:endParaRPr lang="en-US" dirty="0"/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2B65AF-3153-456F-B5CB-763F7C68D7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6644388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26926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B1F31-43B0-4690-8AA6-D6128BECA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en-US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“Let’s turn the table to you all”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87D3E-0FD7-4EF6-9681-5D72DB2E2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pPr marL="457200" indent="-457200"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some limitations that you found in this study? (If any)</a:t>
            </a:r>
          </a:p>
          <a:p>
            <a:pPr marL="457200" indent="-457200">
              <a:buAutoNum type="arabicPeriod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you use your cell phone (apps, social media, notes, etc.) as a tool to contribute to your physical and mental health?</a:t>
            </a:r>
          </a:p>
          <a:p>
            <a:pPr marL="457200" indent="-457200">
              <a:buAutoNum type="arabicPeriod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would you approach a 30+ year old family member about their physical health if they appeared to be on a downward spiral health-wise?</a:t>
            </a:r>
          </a:p>
          <a:p>
            <a:pPr marL="457200" indent="-457200">
              <a:buAutoNum type="arabicPeriod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AutoNum type="arabicPeriod"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789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4664CB4-B2D2-4732-AB2C-939321E99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3168EC-D910-4109-8158-A433124BB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EB50A5-ED88-4DB9-A0A0-1370FEEE6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3" y="1110053"/>
            <a:ext cx="663143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9A25F8-B8DE-4CCB-AB53-CCF77F37F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156" y="1432223"/>
            <a:ext cx="5965470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96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THANK YOU</a:t>
            </a:r>
          </a:p>
        </p:txBody>
      </p:sp>
      <p:pic>
        <p:nvPicPr>
          <p:cNvPr id="6" name="Graphic 5" descr="Smiling Face with No Fill">
            <a:extLst>
              <a:ext uri="{FF2B5EF4-FFF2-40B4-BE49-F238E27FC236}">
                <a16:creationId xmlns:a16="http://schemas.microsoft.com/office/drawing/2014/main" id="{188923F3-5983-4E49-97EF-B8CF6434DC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55117" y="1702032"/>
            <a:ext cx="3416725" cy="341672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AA47C27-8894-42A7-8D01-C902DA9B7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B4BD81D-EAC7-4C48-A5FD-A1156EC84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CAF43F4-8892-4C5D-A8ED-C423F5175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D028E2F-5F35-49A4-86F5-81814931EB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722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942</Words>
  <Application>Microsoft Office PowerPoint</Application>
  <PresentationFormat>Widescreen</PresentationFormat>
  <Paragraphs>113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Rockwell</vt:lpstr>
      <vt:lpstr>Rockwell Condensed</vt:lpstr>
      <vt:lpstr>Rockwell Extra Bold</vt:lpstr>
      <vt:lpstr>Wingdings</vt:lpstr>
      <vt:lpstr>Wood Type</vt:lpstr>
      <vt:lpstr>The Willingness to Prevent Obesity via Text Messaging among Low-Income African Americans Living in Single-Family Homes  </vt:lpstr>
      <vt:lpstr>synopsis</vt:lpstr>
      <vt:lpstr>“Let’s get started”</vt:lpstr>
      <vt:lpstr>Triangulation </vt:lpstr>
      <vt:lpstr>Health belief model!</vt:lpstr>
      <vt:lpstr>#Open-ended ?’s</vt:lpstr>
      <vt:lpstr>Health Belief Model (based text Messages)</vt:lpstr>
      <vt:lpstr>results</vt:lpstr>
      <vt:lpstr>Health belief model!</vt:lpstr>
      <vt:lpstr>Discussion (continued)</vt:lpstr>
      <vt:lpstr>“Let’s turn the table to you all”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Willingness to Prevent Obesity via Text Messaging among Low-Income African Americans Living in Single-Family Homes  </dc:title>
  <dc:creator>Reppy .</dc:creator>
  <cp:lastModifiedBy>Reppy .</cp:lastModifiedBy>
  <cp:revision>1</cp:revision>
  <dcterms:created xsi:type="dcterms:W3CDTF">2019-11-19T09:17:18Z</dcterms:created>
  <dcterms:modified xsi:type="dcterms:W3CDTF">2019-11-19T09:21:44Z</dcterms:modified>
</cp:coreProperties>
</file>